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1" r:id="rId4"/>
    <p:sldId id="274" r:id="rId5"/>
    <p:sldId id="261" r:id="rId6"/>
    <p:sldId id="290" r:id="rId7"/>
    <p:sldId id="259" r:id="rId8"/>
    <p:sldId id="282" r:id="rId9"/>
    <p:sldId id="264" r:id="rId10"/>
    <p:sldId id="296" r:id="rId11"/>
    <p:sldId id="294" r:id="rId12"/>
    <p:sldId id="293" r:id="rId13"/>
    <p:sldId id="283" r:id="rId14"/>
    <p:sldId id="292" r:id="rId15"/>
    <p:sldId id="270" r:id="rId16"/>
    <p:sldId id="291" r:id="rId17"/>
    <p:sldId id="285" r:id="rId18"/>
    <p:sldId id="275" r:id="rId19"/>
    <p:sldId id="280" r:id="rId20"/>
    <p:sldId id="279" r:id="rId21"/>
    <p:sldId id="286" r:id="rId22"/>
  </p:sldIdLst>
  <p:sldSz cx="9001125" cy="5040313"/>
  <p:notesSz cx="6858000" cy="9144000"/>
  <p:custDataLst>
    <p:tags r:id="rId24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B4"/>
    <a:srgbClr val="1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21" autoAdjust="0"/>
  </p:normalViewPr>
  <p:slideViewPr>
    <p:cSldViewPr>
      <p:cViewPr>
        <p:scale>
          <a:sx n="75" d="100"/>
          <a:sy n="75" d="100"/>
        </p:scale>
        <p:origin x="-1758" y="-702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4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7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7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4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1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5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3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0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8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4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8803-3430-4CC7-981F-A25077687E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9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1"/>
            </p:custDataLst>
          </p:nvPr>
        </p:nvSpPr>
        <p:spPr>
          <a:xfrm>
            <a:off x="2412330" y="1767730"/>
            <a:ext cx="1944216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Unity</a:t>
            </a:r>
            <a:r>
              <a:rPr lang="zh-CN" alt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 Bold" panose="0205070206050A0204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制作</a:t>
            </a:r>
            <a:endParaRPr lang="da-DK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Adobe Caslon Pro Bold" panose="0205070206050A0204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412330" y="2192463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跑酷 小游戏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MH_SubTitle_2"/>
          <p:cNvSpPr txBox="1"/>
          <p:nvPr>
            <p:custDataLst>
              <p:tags r:id="rId3"/>
            </p:custDataLst>
          </p:nvPr>
        </p:nvSpPr>
        <p:spPr>
          <a:xfrm>
            <a:off x="2052290" y="30962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组长：汪诗怡   组员：马易安 王淑慧</a:t>
            </a:r>
            <a:endParaRPr lang="da-DK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7308874" y="71884"/>
            <a:ext cx="1872208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G12</a:t>
            </a:r>
            <a:endParaRPr lang="da-DK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  <p:pic>
        <p:nvPicPr>
          <p:cNvPr id="2051" name="Picture 3" descr="C:\Users\Administrator\Desktop\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27" y="71808"/>
            <a:ext cx="3384451" cy="33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2D5DB28-243D-4F0B-9D0E-AEABD4A45F9F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xmlns="" id="{E68BE33B-F53F-4F14-8EB8-B2FDFD34A4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23863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xmlns="" id="{55BA7938-1C44-488B-A87B-A975C85A9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290" y="1079996"/>
            <a:ext cx="6060042" cy="335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1.</a:t>
            </a:r>
            <a:r>
              <a:rPr lang="zh-CN" altLang="en-US" sz="1764" dirty="0">
                <a:latin typeface="Century Gothic" panose="020B0502020202020204" pitchFamily="34" charset="0"/>
              </a:rPr>
              <a:t>技术可行性分析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    </a:t>
            </a:r>
            <a:r>
              <a:rPr lang="zh-CN" altLang="en-US" sz="1764" dirty="0">
                <a:latin typeface="Century Gothic" panose="020B0502020202020204" pitchFamily="34" charset="0"/>
              </a:rPr>
              <a:t>本</a:t>
            </a:r>
            <a:r>
              <a:rPr lang="zh-CN" altLang="en-US" sz="1764" dirty="0" smtClean="0">
                <a:latin typeface="Century Gothic" panose="020B0502020202020204" pitchFamily="34" charset="0"/>
              </a:rPr>
              <a:t>游戏使用</a:t>
            </a:r>
            <a:r>
              <a:rPr lang="en-US" altLang="zh-CN" sz="1764" dirty="0" smtClean="0">
                <a:latin typeface="Century Gothic" panose="020B0502020202020204" pitchFamily="34" charset="0"/>
              </a:rPr>
              <a:t>Unity</a:t>
            </a:r>
            <a:r>
              <a:rPr lang="zh-CN" altLang="en-US" sz="1764" dirty="0" smtClean="0">
                <a:latin typeface="Century Gothic" panose="020B0502020202020204" pitchFamily="34" charset="0"/>
              </a:rPr>
              <a:t>引擎制作，结合组成员的</a:t>
            </a:r>
            <a:r>
              <a:rPr lang="en-US" altLang="zh-CN" sz="1764" dirty="0" smtClean="0">
                <a:latin typeface="Century Gothic" panose="020B0502020202020204" pitchFamily="34" charset="0"/>
              </a:rPr>
              <a:t>C#</a:t>
            </a:r>
            <a:r>
              <a:rPr lang="zh-CN" altLang="en-US" sz="1764" dirty="0" smtClean="0">
                <a:latin typeface="Century Gothic" panose="020B0502020202020204" pitchFamily="34" charset="0"/>
              </a:rPr>
              <a:t>语言基础，技术上可行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2.</a:t>
            </a:r>
            <a:r>
              <a:rPr lang="zh-CN" altLang="en-US" sz="1764" dirty="0">
                <a:latin typeface="Century Gothic" panose="020B0502020202020204" pitchFamily="34" charset="0"/>
              </a:rPr>
              <a:t>经济可行性</a:t>
            </a:r>
            <a:r>
              <a:rPr lang="zh-CN" altLang="en-US" sz="1764" dirty="0" smtClean="0">
                <a:latin typeface="Century Gothic" panose="020B0502020202020204" pitchFamily="34" charset="0"/>
              </a:rPr>
              <a:t>分析</a:t>
            </a:r>
            <a:endParaRPr lang="en-US" altLang="zh-CN" sz="1764" dirty="0" smtClean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 </a:t>
            </a:r>
            <a:r>
              <a:rPr lang="en-US" altLang="zh-CN" sz="1764" dirty="0" smtClean="0">
                <a:latin typeface="Century Gothic" panose="020B0502020202020204" pitchFamily="34" charset="0"/>
              </a:rPr>
              <a:t>      </a:t>
            </a:r>
            <a:r>
              <a:rPr lang="zh-CN" altLang="en-US" sz="1764" dirty="0" smtClean="0">
                <a:latin typeface="Century Gothic" panose="020B0502020202020204" pitchFamily="34" charset="0"/>
              </a:rPr>
              <a:t>人力消耗免费，资源学校提供，并由本科目老师指导，所以成本只有计算机消耗，开发成本非常低，所以开发一个完整合理的跑酷游戏是可行的</a:t>
            </a:r>
            <a:endParaRPr lang="en-US" altLang="zh-CN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764" dirty="0"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764" dirty="0">
                <a:latin typeface="Century Gothic" panose="020B0502020202020204" pitchFamily="34" charset="0"/>
              </a:rPr>
              <a:t>3.</a:t>
            </a:r>
            <a:r>
              <a:rPr lang="zh-CN" altLang="en-US" sz="1764" dirty="0">
                <a:latin typeface="Century Gothic" panose="020B0502020202020204" pitchFamily="34" charset="0"/>
              </a:rPr>
              <a:t>操作可行性分析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sz="1764" dirty="0">
                <a:latin typeface="Century Gothic" panose="020B0502020202020204" pitchFamily="34" charset="0"/>
              </a:rPr>
              <a:t>       用户已熟知游戏的操作方法，本游戏操作方法与传统跑酷游戏一致 </a:t>
            </a:r>
          </a:p>
        </p:txBody>
      </p:sp>
      <p:grpSp>
        <p:nvGrpSpPr>
          <p:cNvPr id="11" name="组 6">
            <a:extLst>
              <a:ext uri="{FF2B5EF4-FFF2-40B4-BE49-F238E27FC236}">
                <a16:creationId xmlns:a16="http://schemas.microsoft.com/office/drawing/2014/main" xmlns="" id="{547AEDD5-CCD1-43A2-9AFF-F5ECD54D635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6346" y="992944"/>
            <a:ext cx="340688" cy="339521"/>
            <a:chOff x="5905041" y="2016087"/>
            <a:chExt cx="2060154" cy="2060154"/>
          </a:xfrm>
        </p:grpSpPr>
        <p:sp>
          <p:nvSpPr>
            <p:cNvPr id="12" name="同心圆 4">
              <a:extLst>
                <a:ext uri="{FF2B5EF4-FFF2-40B4-BE49-F238E27FC236}">
                  <a16:creationId xmlns:a16="http://schemas.microsoft.com/office/drawing/2014/main" xmlns="" id="{29848264-4819-47A6-B34B-F912E6F65971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3" name="L 形 12">
              <a:extLst>
                <a:ext uri="{FF2B5EF4-FFF2-40B4-BE49-F238E27FC236}">
                  <a16:creationId xmlns:a16="http://schemas.microsoft.com/office/drawing/2014/main" xmlns="" id="{BF4AE8F8-CEC9-4AF8-B5C9-F0B176B808B0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6">
            <a:extLst>
              <a:ext uri="{FF2B5EF4-FFF2-40B4-BE49-F238E27FC236}">
                <a16:creationId xmlns:a16="http://schemas.microsoft.com/office/drawing/2014/main" xmlns="" id="{A3AC8FEF-10A5-45B5-A76C-66AFF54950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2180635"/>
            <a:ext cx="340688" cy="339521"/>
            <a:chOff x="5905041" y="2016087"/>
            <a:chExt cx="2060154" cy="2060154"/>
          </a:xfrm>
        </p:grpSpPr>
        <p:sp>
          <p:nvSpPr>
            <p:cNvPr id="15" name="同心圆 4">
              <a:extLst>
                <a:ext uri="{FF2B5EF4-FFF2-40B4-BE49-F238E27FC236}">
                  <a16:creationId xmlns:a16="http://schemas.microsoft.com/office/drawing/2014/main" xmlns="" id="{7BE05218-4C61-4E22-8C7C-0BD888BAC4E2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xmlns="" id="{CBCF1662-8663-4F3B-A361-40C8A1B17EBC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 6">
            <a:extLst>
              <a:ext uri="{FF2B5EF4-FFF2-40B4-BE49-F238E27FC236}">
                <a16:creationId xmlns:a16="http://schemas.microsoft.com/office/drawing/2014/main" xmlns="" id="{30AF613E-48E7-4151-976C-E7CF6AA8E9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2554" y="3549669"/>
            <a:ext cx="340688" cy="339521"/>
            <a:chOff x="5905041" y="2016087"/>
            <a:chExt cx="2060154" cy="2060154"/>
          </a:xfrm>
        </p:grpSpPr>
        <p:sp>
          <p:nvSpPr>
            <p:cNvPr id="18" name="同心圆 4">
              <a:extLst>
                <a:ext uri="{FF2B5EF4-FFF2-40B4-BE49-F238E27FC236}">
                  <a16:creationId xmlns:a16="http://schemas.microsoft.com/office/drawing/2014/main" xmlns="" id="{5F9CABC4-5344-4E1C-AA4F-73D6CBE53BDE}"/>
                </a:ext>
              </a:extLst>
            </p:cNvPr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>
                <a:solidFill>
                  <a:schemeClr val="tx1"/>
                </a:solidFill>
              </a:endParaRPr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xmlns="" id="{359C7698-15CE-4841-99FF-479A092BA88D}"/>
                </a:ext>
              </a:extLst>
            </p:cNvPr>
            <p:cNvSpPr/>
            <p:nvPr/>
          </p:nvSpPr>
          <p:spPr>
            <a:xfrm rot="18900000">
              <a:off x="6603520" y="2270951"/>
              <a:ext cx="663200" cy="1224766"/>
            </a:xfrm>
            <a:prstGeom prst="corner">
              <a:avLst>
                <a:gd name="adj1" fmla="val 16222"/>
                <a:gd name="adj2" fmla="val 14924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71617">
                <a:defRPr/>
              </a:pPr>
              <a:endParaRPr kumimoji="1" lang="zh-CN" altLang="en-US" sz="1176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3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21864" r="5606" b="11897"/>
          <a:stretch>
            <a:fillRect/>
          </a:stretch>
        </p:blipFill>
        <p:spPr bwMode="auto">
          <a:xfrm>
            <a:off x="756146" y="1007988"/>
            <a:ext cx="7414569" cy="385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" b="-102"/>
          <a:stretch>
            <a:fillRect/>
          </a:stretch>
        </p:blipFill>
        <p:spPr bwMode="auto">
          <a:xfrm>
            <a:off x="0" y="675333"/>
            <a:ext cx="9001125" cy="335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甘特图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1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44054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11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0"/>
            <a:ext cx="4671814" cy="49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3632" y="1512044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游戏名称：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bulibura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!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设定：赛博朋克背景下的仿生人酷跑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游戏设定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5" name="Picture 3" descr="C:\Users\Administrator\Downloads\0319_1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2" y="2079205"/>
            <a:ext cx="1530364" cy="1530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"/>
          <p:cNvSpPr>
            <a:spLocks/>
          </p:cNvSpPr>
          <p:nvPr/>
        </p:nvSpPr>
        <p:spPr bwMode="auto">
          <a:xfrm rot="3036074">
            <a:off x="5783835" y="1885081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923194" y="2497182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难点三</a:t>
            </a:r>
          </a:p>
        </p:txBody>
      </p:sp>
      <p:sp>
        <p:nvSpPr>
          <p:cNvPr id="4" name="等腰三角形 2"/>
          <p:cNvSpPr>
            <a:spLocks/>
          </p:cNvSpPr>
          <p:nvPr/>
        </p:nvSpPr>
        <p:spPr bwMode="auto">
          <a:xfrm rot="12448932">
            <a:off x="4935834" y="2811700"/>
            <a:ext cx="1320353" cy="1521428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5119770" y="3339066"/>
            <a:ext cx="800178" cy="456196"/>
          </a:xfrm>
          <a:prstGeom prst="rect">
            <a:avLst/>
          </a:prstGeom>
          <a:solidFill>
            <a:srgbClr val="18BEBA"/>
          </a:solidFill>
          <a:ln>
            <a:noFill/>
          </a:ln>
          <a:extLst/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难点二</a:t>
            </a:r>
          </a:p>
        </p:txBody>
      </p:sp>
      <p:sp>
        <p:nvSpPr>
          <p:cNvPr id="6" name="等腰三角形 2"/>
          <p:cNvSpPr>
            <a:spLocks/>
          </p:cNvSpPr>
          <p:nvPr/>
        </p:nvSpPr>
        <p:spPr bwMode="auto">
          <a:xfrm rot="18367116">
            <a:off x="4551351" y="1570060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  <a:headEnd/>
            <a:tailEnd/>
          </a:ln>
        </p:spPr>
        <p:txBody>
          <a:bodyPr wrap="none" lIns="67376" tIns="33688" rIns="67376" bIns="33688" anchor="ctr"/>
          <a:lstStyle/>
          <a:p>
            <a:endParaRPr lang="zh-CN" altLang="en-US" sz="1400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918261" y="2077821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难点一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173149" y="1820700"/>
            <a:ext cx="1676168" cy="8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通过检测输入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来控制玩家移动和跳跃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814433" y="4357312"/>
            <a:ext cx="1660524" cy="56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使用物理引擎</a:t>
            </a:r>
          </a:p>
          <a:p>
            <a:pPr eaLnBrk="1" hangingPunct="1"/>
            <a:endParaRPr lang="zh-CN" altLang="en-US" sz="14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900038" y="359916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1"/>
            </p:custDataLst>
          </p:nvPr>
        </p:nvSpPr>
        <p:spPr>
          <a:xfrm>
            <a:off x="324098" y="359916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6BD4C3B9-06F2-4499-88A9-9E987E6A6DE0}"/>
              </a:ext>
            </a:extLst>
          </p:cNvPr>
          <p:cNvSpPr txBox="1"/>
          <p:nvPr/>
        </p:nvSpPr>
        <p:spPr>
          <a:xfrm>
            <a:off x="3132008" y="1820700"/>
            <a:ext cx="136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事件管理器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="" xmlns:a16="http://schemas.microsoft.com/office/drawing/2014/main" id="{8942238E-95ED-4582-A61B-A7EFABBA9840}"/>
              </a:ext>
            </a:extLst>
          </p:cNvPr>
          <p:cNvSpPr txBox="1"/>
          <p:nvPr/>
        </p:nvSpPr>
        <p:spPr>
          <a:xfrm>
            <a:off x="511422" y="1158354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地图基本生成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路障生成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基本行走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死亡判断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ownloads\0319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5" r="19221" b="4906"/>
          <a:stretch/>
        </p:blipFill>
        <p:spPr bwMode="auto">
          <a:xfrm>
            <a:off x="-179958" y="615528"/>
            <a:ext cx="9397106" cy="50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 smtClea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游戏初步界面预览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3392" y="950900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成功制作一个跑酷游戏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77051" y="789460"/>
            <a:ext cx="1049547" cy="1060366"/>
            <a:chOff x="6409426" y="692943"/>
            <a:chExt cx="1428537" cy="1442766"/>
          </a:xfrm>
          <a:solidFill>
            <a:schemeClr val="bg2"/>
          </a:solidFill>
        </p:grpSpPr>
        <p:sp>
          <p:nvSpPr>
            <p:cNvPr id="4" name="椭圆 3"/>
            <p:cNvSpPr/>
            <p:nvPr/>
          </p:nvSpPr>
          <p:spPr bwMode="auto">
            <a:xfrm>
              <a:off x="6409426" y="692943"/>
              <a:ext cx="1428537" cy="1442766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9837" y="1150413"/>
              <a:ext cx="1055999" cy="54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4255" y="1654870"/>
            <a:ext cx="1108569" cy="1060365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7" name="椭圆 6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4613" y="2664762"/>
              <a:ext cx="619356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33535" y="2602434"/>
            <a:ext cx="1049546" cy="1060366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10" name="椭圆 9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3378" y="3870806"/>
              <a:ext cx="654188" cy="371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收获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38677" y="3447547"/>
            <a:ext cx="1049544" cy="1008566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13" name="椭圆 12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18BEBA"/>
            </a:solid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147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10823" y="5163203"/>
              <a:ext cx="654188" cy="39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58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03392" y="1872746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能够在各平台流畅运行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3392" y="2845224"/>
            <a:ext cx="2962642" cy="475107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熟练运用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2640" y="3564021"/>
            <a:ext cx="3258530" cy="936772"/>
          </a:xfrm>
          <a:prstGeom prst="rect">
            <a:avLst/>
          </a:prstGeom>
          <a:noFill/>
        </p:spPr>
        <p:txBody>
          <a:bodyPr wrap="square" lIns="67162" tIns="33580" rIns="67162" bIns="335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CSDN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、哔哩哔哩等网站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MH_Other_4"/>
          <p:cNvCxnSpPr/>
          <p:nvPr/>
        </p:nvCxnSpPr>
        <p:spPr>
          <a:xfrm>
            <a:off x="2466503" y="1257123"/>
            <a:ext cx="1471097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H_Other_4"/>
          <p:cNvCxnSpPr/>
          <p:nvPr/>
        </p:nvCxnSpPr>
        <p:spPr>
          <a:xfrm>
            <a:off x="2587105" y="220995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H_Other_4"/>
          <p:cNvCxnSpPr/>
          <p:nvPr/>
        </p:nvCxnSpPr>
        <p:spPr>
          <a:xfrm>
            <a:off x="2335558" y="3194318"/>
            <a:ext cx="1585079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1"/>
          <p:cNvSpPr/>
          <p:nvPr/>
        </p:nvSpPr>
        <p:spPr>
          <a:xfrm rot="21439215">
            <a:off x="1654026" y="1626232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_3"/>
          <p:cNvSpPr/>
          <p:nvPr/>
        </p:nvSpPr>
        <p:spPr>
          <a:xfrm rot="183635">
            <a:off x="1528492" y="671761"/>
            <a:ext cx="997119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/>
        </p:nvSpPr>
        <p:spPr>
          <a:xfrm rot="684899">
            <a:off x="1592245" y="2578495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1"/>
          <p:cNvSpPr/>
          <p:nvPr/>
        </p:nvSpPr>
        <p:spPr>
          <a:xfrm>
            <a:off x="1591276" y="3474309"/>
            <a:ext cx="995828" cy="1008566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MH_Other_4"/>
          <p:cNvCxnSpPr/>
          <p:nvPr/>
        </p:nvCxnSpPr>
        <p:spPr>
          <a:xfrm>
            <a:off x="2551830" y="4081833"/>
            <a:ext cx="1229896" cy="1"/>
          </a:xfrm>
          <a:prstGeom prst="straightConnector1">
            <a:avLst/>
          </a:prstGeom>
          <a:ln>
            <a:solidFill>
              <a:srgbClr val="18BE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180082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963" y="1270817"/>
            <a:ext cx="1632793" cy="725655"/>
            <a:chOff x="465719" y="1295954"/>
            <a:chExt cx="1658494" cy="740511"/>
          </a:xfrm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 rot="10800000">
              <a:off x="465719" y="1295954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sp>
          <p:nvSpPr>
            <p:cNvPr id="4" name="Freeform 41"/>
            <p:cNvSpPr>
              <a:spLocks noEditPoints="1"/>
            </p:cNvSpPr>
            <p:nvPr/>
          </p:nvSpPr>
          <p:spPr bwMode="auto">
            <a:xfrm>
              <a:off x="1089592" y="1430439"/>
              <a:ext cx="458072" cy="416658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2547212" y="1193268"/>
            <a:ext cx="5337026" cy="934722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软件工程导论，第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版，张海藩，牟永敏（编著），清华大学出版社，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2013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软件项目管理，第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版，朱少民、韩莹（编著），人民邮电出版社，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2007</a:t>
            </a: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[3]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项目管理知识体系指南（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PMBOK 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指南</a:t>
            </a:r>
            <a:r>
              <a:rPr lang="en-US" altLang="zh-CN" sz="1100" noProof="1">
                <a:latin typeface="+mj-ea"/>
                <a:ea typeface="+mj-ea"/>
                <a:sym typeface="+mn-ea"/>
              </a:rPr>
              <a:t>)/</a:t>
            </a:r>
            <a:r>
              <a:rPr lang="zh-CN" altLang="en-US" sz="1100" noProof="1">
                <a:latin typeface="+mj-ea"/>
                <a:ea typeface="+mj-ea"/>
                <a:sym typeface="+mn-ea"/>
              </a:rPr>
              <a:t>项目管理协会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lvl="0" defTabSz="91249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项目计划书模板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国标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(GB8567——88)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2530648" y="934854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（一）</a:t>
            </a:r>
            <a:r>
              <a:rPr lang="zh-CN" altLang="en-US" sz="1600" b="1" dirty="0"/>
              <a:t>书籍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2963" y="3420988"/>
            <a:ext cx="1632793" cy="760362"/>
            <a:chOff x="465719" y="3291830"/>
            <a:chExt cx="1658494" cy="740511"/>
          </a:xfrm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 rot="10800000">
              <a:off x="465719" y="3291830"/>
              <a:ext cx="1658494" cy="740511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 dirty="0">
                <a:latin typeface="+mn-ea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1134" y="3488771"/>
              <a:ext cx="346674" cy="34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1"/>
          <p:cNvSpPr txBox="1"/>
          <p:nvPr/>
        </p:nvSpPr>
        <p:spPr>
          <a:xfrm>
            <a:off x="2619920" y="2552997"/>
            <a:ext cx="5992971" cy="807764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CSDN https://blog.csdn.net/hack_tian/article/details/78652655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博客园 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2504669" y="229374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二</a:t>
            </a:r>
            <a:r>
              <a:rPr lang="zh-CN" altLang="zh-CN" sz="1600" b="1" dirty="0"/>
              <a:t>）</a:t>
            </a:r>
            <a:r>
              <a:rPr lang="zh-CN" altLang="en-US" b="1" dirty="0"/>
              <a:t>网站</a:t>
            </a:r>
            <a:endParaRPr lang="zh-CN" altLang="en-US" sz="1600" b="1" dirty="0"/>
          </a:p>
        </p:txBody>
      </p:sp>
      <p:sp>
        <p:nvSpPr>
          <p:cNvPr id="12" name="TextBox 13"/>
          <p:cNvSpPr txBox="1"/>
          <p:nvPr/>
        </p:nvSpPr>
        <p:spPr>
          <a:xfrm>
            <a:off x="2619920" y="3627026"/>
            <a:ext cx="5992971" cy="762815"/>
          </a:xfrm>
          <a:prstGeom prst="rect">
            <a:avLst/>
          </a:prstGeom>
          <a:noFill/>
        </p:spPr>
        <p:txBody>
          <a:bodyPr wrap="square" lIns="84877" tIns="42439" rIns="84877" bIns="42439" rtlCol="0">
            <a:spAutoFit/>
          </a:bodyPr>
          <a:lstStyle/>
          <a:p>
            <a:r>
              <a:rPr lang="en-US" altLang="zh-CN" sz="1100" dirty="0">
                <a:latin typeface="+mn-ea"/>
              </a:rPr>
              <a:t>CNNIC     http://www.cnnic.net.cn/</a:t>
            </a:r>
          </a:p>
          <a:p>
            <a:r>
              <a:rPr lang="en-US" altLang="zh-CN" sz="1100" dirty="0">
                <a:latin typeface="+mn-ea"/>
              </a:rPr>
              <a:t>199IT     http://www.199it.com</a:t>
            </a:r>
          </a:p>
          <a:p>
            <a:r>
              <a:rPr lang="zh-CN" altLang="en-US" sz="1100" dirty="0">
                <a:latin typeface="+mn-ea"/>
              </a:rPr>
              <a:t>易观      </a:t>
            </a:r>
            <a:r>
              <a:rPr lang="en-US" altLang="zh-CN" sz="1100" dirty="0">
                <a:latin typeface="+mn-ea"/>
              </a:rPr>
              <a:t>https://www.analysys.cn/</a:t>
            </a:r>
          </a:p>
          <a:p>
            <a:r>
              <a:rPr lang="zh-CN" altLang="en-US" sz="1100" dirty="0">
                <a:latin typeface="+mn-ea"/>
              </a:rPr>
              <a:t>豆丁      </a:t>
            </a:r>
            <a:r>
              <a:rPr lang="en-US" altLang="zh-CN" sz="1100" dirty="0">
                <a:latin typeface="+mn-ea"/>
              </a:rPr>
              <a:t>http://www.docin.com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04669" y="3367778"/>
            <a:ext cx="2623008" cy="302932"/>
          </a:xfrm>
          <a:prstGeom prst="rect">
            <a:avLst/>
          </a:prstGeom>
          <a:noFill/>
        </p:spPr>
        <p:txBody>
          <a:bodyPr wrap="square" lIns="56161" tIns="28081" rIns="56161" bIns="28081" rtlCol="0">
            <a:spAutoFit/>
          </a:bodyPr>
          <a:lstStyle/>
          <a:p>
            <a:r>
              <a:rPr lang="zh-CN" altLang="zh-CN" sz="1600" b="1" dirty="0"/>
              <a:t>（</a:t>
            </a:r>
            <a:r>
              <a:rPr lang="zh-CN" altLang="en-US" sz="1600" b="1" dirty="0"/>
              <a:t>三</a:t>
            </a:r>
            <a:r>
              <a:rPr lang="zh-CN" altLang="zh-CN" sz="1600" b="1" dirty="0"/>
              <a:t>）</a:t>
            </a:r>
            <a:r>
              <a:rPr lang="zh-CN" altLang="en-US" b="1" dirty="0"/>
              <a:t>数据来源</a:t>
            </a:r>
            <a:endParaRPr lang="zh-CN" altLang="en-US" sz="1600" b="1" dirty="0"/>
          </a:p>
        </p:txBody>
      </p:sp>
      <p:grpSp>
        <p:nvGrpSpPr>
          <p:cNvPr id="14" name="Group 4"/>
          <p:cNvGrpSpPr/>
          <p:nvPr/>
        </p:nvGrpSpPr>
        <p:grpSpPr>
          <a:xfrm>
            <a:off x="812963" y="2346569"/>
            <a:ext cx="1632793" cy="759635"/>
            <a:chOff x="1372486" y="3793072"/>
            <a:chExt cx="6146978" cy="2804667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 rot="10800000">
              <a:off x="1372486" y="3793072"/>
              <a:ext cx="6146978" cy="2804667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18BEBA"/>
            </a:solidFill>
            <a:ln>
              <a:solidFill>
                <a:srgbClr val="18BEBA"/>
              </a:solidFill>
            </a:ln>
            <a:effectLst/>
          </p:spPr>
          <p:txBody>
            <a:bodyPr wrap="none" anchor="ctr"/>
            <a:lstStyle/>
            <a:p>
              <a:endParaRPr lang="en-US" sz="2400">
                <a:latin typeface="+mn-ea"/>
              </a:endParaRPr>
            </a:p>
          </p:txBody>
        </p:sp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3531959" y="4060393"/>
              <a:ext cx="1906518" cy="1888205"/>
              <a:chOff x="1569458" y="688424"/>
              <a:chExt cx="334962" cy="331788"/>
            </a:xfrm>
            <a:solidFill>
              <a:schemeClr val="bg1"/>
            </a:solidFill>
          </p:grpSpPr>
          <p:sp>
            <p:nvSpPr>
              <p:cNvPr id="17" name="Freeform 11"/>
              <p:cNvSpPr>
                <a:spLocks noChangeArrowheads="1"/>
              </p:cNvSpPr>
              <p:nvPr/>
            </p:nvSpPr>
            <p:spPr bwMode="auto">
              <a:xfrm>
                <a:off x="1587500" y="901699"/>
                <a:ext cx="42863" cy="77788"/>
              </a:xfrm>
              <a:custGeom>
                <a:avLst/>
                <a:gdLst>
                  <a:gd name="T0" fmla="*/ 0 w 118"/>
                  <a:gd name="T1" fmla="*/ 183 h 218"/>
                  <a:gd name="T2" fmla="*/ 25 w 118"/>
                  <a:gd name="T3" fmla="*/ 217 h 218"/>
                  <a:gd name="T4" fmla="*/ 84 w 118"/>
                  <a:gd name="T5" fmla="*/ 217 h 218"/>
                  <a:gd name="T6" fmla="*/ 117 w 118"/>
                  <a:gd name="T7" fmla="*/ 183 h 218"/>
                  <a:gd name="T8" fmla="*/ 117 w 118"/>
                  <a:gd name="T9" fmla="*/ 0 h 218"/>
                  <a:gd name="T10" fmla="*/ 17 w 118"/>
                  <a:gd name="T11" fmla="*/ 91 h 218"/>
                  <a:gd name="T12" fmla="*/ 0 w 118"/>
                  <a:gd name="T13" fmla="*/ 75 h 218"/>
                  <a:gd name="T14" fmla="*/ 0 w 118"/>
                  <a:gd name="T15" fmla="*/ 183 h 218"/>
                  <a:gd name="T16" fmla="*/ 0 w 118"/>
                  <a:gd name="T17" fmla="*/ 183 h 218"/>
                  <a:gd name="T18" fmla="*/ 0 w 118"/>
                  <a:gd name="T19" fmla="*/ 1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18">
                    <a:moveTo>
                      <a:pt x="0" y="183"/>
                    </a:moveTo>
                    <a:cubicBezTo>
                      <a:pt x="0" y="200"/>
                      <a:pt x="8" y="217"/>
                      <a:pt x="25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100" y="217"/>
                      <a:pt x="117" y="200"/>
                      <a:pt x="117" y="183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183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 noChangeArrowheads="1"/>
              </p:cNvSpPr>
              <p:nvPr/>
            </p:nvSpPr>
            <p:spPr bwMode="auto">
              <a:xfrm>
                <a:off x="1657350" y="858837"/>
                <a:ext cx="42863" cy="120650"/>
              </a:xfrm>
              <a:custGeom>
                <a:avLst/>
                <a:gdLst>
                  <a:gd name="T0" fmla="*/ 0 w 118"/>
                  <a:gd name="T1" fmla="*/ 301 h 336"/>
                  <a:gd name="T2" fmla="*/ 34 w 118"/>
                  <a:gd name="T3" fmla="*/ 335 h 336"/>
                  <a:gd name="T4" fmla="*/ 84 w 118"/>
                  <a:gd name="T5" fmla="*/ 335 h 336"/>
                  <a:gd name="T6" fmla="*/ 117 w 118"/>
                  <a:gd name="T7" fmla="*/ 301 h 336"/>
                  <a:gd name="T8" fmla="*/ 117 w 118"/>
                  <a:gd name="T9" fmla="*/ 76 h 336"/>
                  <a:gd name="T10" fmla="*/ 42 w 118"/>
                  <a:gd name="T11" fmla="*/ 0 h 336"/>
                  <a:gd name="T12" fmla="*/ 0 w 118"/>
                  <a:gd name="T13" fmla="*/ 42 h 336"/>
                  <a:gd name="T14" fmla="*/ 0 w 118"/>
                  <a:gd name="T15" fmla="*/ 301 h 336"/>
                  <a:gd name="T16" fmla="*/ 0 w 118"/>
                  <a:gd name="T17" fmla="*/ 301 h 336"/>
                  <a:gd name="T18" fmla="*/ 0 w 118"/>
                  <a:gd name="T19" fmla="*/ 30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336">
                    <a:moveTo>
                      <a:pt x="0" y="301"/>
                    </a:moveTo>
                    <a:cubicBezTo>
                      <a:pt x="0" y="318"/>
                      <a:pt x="17" y="335"/>
                      <a:pt x="34" y="335"/>
                    </a:cubicBezTo>
                    <a:cubicBezTo>
                      <a:pt x="84" y="335"/>
                      <a:pt x="84" y="335"/>
                      <a:pt x="84" y="335"/>
                    </a:cubicBezTo>
                    <a:cubicBezTo>
                      <a:pt x="101" y="335"/>
                      <a:pt x="117" y="318"/>
                      <a:pt x="117" y="301"/>
                    </a:cubicBezTo>
                    <a:cubicBezTo>
                      <a:pt x="117" y="76"/>
                      <a:pt x="117" y="76"/>
                      <a:pt x="117" y="7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301"/>
                    </a:lnTo>
                    <a:close/>
                    <a:moveTo>
                      <a:pt x="0" y="301"/>
                    </a:moveTo>
                    <a:lnTo>
                      <a:pt x="0" y="3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19" name="Freeform 13"/>
              <p:cNvSpPr>
                <a:spLocks noChangeArrowheads="1"/>
              </p:cNvSpPr>
              <p:nvPr/>
            </p:nvSpPr>
            <p:spPr bwMode="auto">
              <a:xfrm>
                <a:off x="1727200" y="858837"/>
                <a:ext cx="42863" cy="120650"/>
              </a:xfrm>
              <a:custGeom>
                <a:avLst/>
                <a:gdLst>
                  <a:gd name="T0" fmla="*/ 92 w 118"/>
                  <a:gd name="T1" fmla="*/ 335 h 336"/>
                  <a:gd name="T2" fmla="*/ 117 w 118"/>
                  <a:gd name="T3" fmla="*/ 301 h 336"/>
                  <a:gd name="T4" fmla="*/ 117 w 118"/>
                  <a:gd name="T5" fmla="*/ 0 h 336"/>
                  <a:gd name="T6" fmla="*/ 0 w 118"/>
                  <a:gd name="T7" fmla="*/ 118 h 336"/>
                  <a:gd name="T8" fmla="*/ 0 w 118"/>
                  <a:gd name="T9" fmla="*/ 301 h 336"/>
                  <a:gd name="T10" fmla="*/ 33 w 118"/>
                  <a:gd name="T11" fmla="*/ 335 h 336"/>
                  <a:gd name="T12" fmla="*/ 92 w 118"/>
                  <a:gd name="T13" fmla="*/ 335 h 336"/>
                  <a:gd name="T14" fmla="*/ 92 w 118"/>
                  <a:gd name="T15" fmla="*/ 335 h 336"/>
                  <a:gd name="T16" fmla="*/ 92 w 118"/>
                  <a:gd name="T17" fmla="*/ 33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36">
                    <a:moveTo>
                      <a:pt x="92" y="335"/>
                    </a:moveTo>
                    <a:cubicBezTo>
                      <a:pt x="108" y="335"/>
                      <a:pt x="117" y="318"/>
                      <a:pt x="117" y="30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18"/>
                      <a:pt x="16" y="335"/>
                      <a:pt x="33" y="335"/>
                    </a:cubicBezTo>
                    <a:lnTo>
                      <a:pt x="92" y="335"/>
                    </a:lnTo>
                    <a:close/>
                    <a:moveTo>
                      <a:pt x="92" y="335"/>
                    </a:moveTo>
                    <a:lnTo>
                      <a:pt x="92" y="3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0" name="Freeform 14"/>
              <p:cNvSpPr>
                <a:spLocks noChangeArrowheads="1"/>
              </p:cNvSpPr>
              <p:nvPr/>
            </p:nvSpPr>
            <p:spPr bwMode="auto">
              <a:xfrm>
                <a:off x="1795463" y="817562"/>
                <a:ext cx="46037" cy="163512"/>
              </a:xfrm>
              <a:custGeom>
                <a:avLst/>
                <a:gdLst>
                  <a:gd name="T0" fmla="*/ 0 w 126"/>
                  <a:gd name="T1" fmla="*/ 41 h 452"/>
                  <a:gd name="T2" fmla="*/ 0 w 126"/>
                  <a:gd name="T3" fmla="*/ 417 h 452"/>
                  <a:gd name="T4" fmla="*/ 33 w 126"/>
                  <a:gd name="T5" fmla="*/ 451 h 452"/>
                  <a:gd name="T6" fmla="*/ 92 w 126"/>
                  <a:gd name="T7" fmla="*/ 451 h 452"/>
                  <a:gd name="T8" fmla="*/ 125 w 126"/>
                  <a:gd name="T9" fmla="*/ 417 h 452"/>
                  <a:gd name="T10" fmla="*/ 125 w 126"/>
                  <a:gd name="T11" fmla="*/ 66 h 452"/>
                  <a:gd name="T12" fmla="*/ 50 w 126"/>
                  <a:gd name="T13" fmla="*/ 0 h 452"/>
                  <a:gd name="T14" fmla="*/ 0 w 126"/>
                  <a:gd name="T15" fmla="*/ 41 h 452"/>
                  <a:gd name="T16" fmla="*/ 0 w 126"/>
                  <a:gd name="T17" fmla="*/ 41 h 452"/>
                  <a:gd name="T18" fmla="*/ 0 w 126"/>
                  <a:gd name="T19" fmla="*/ 4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452">
                    <a:moveTo>
                      <a:pt x="0" y="41"/>
                    </a:move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34"/>
                      <a:pt x="17" y="451"/>
                      <a:pt x="33" y="451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109" y="451"/>
                      <a:pt x="125" y="434"/>
                      <a:pt x="125" y="417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1"/>
                    </a:lnTo>
                    <a:close/>
                    <a:moveTo>
                      <a:pt x="0" y="41"/>
                    </a:move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ChangeArrowheads="1"/>
              </p:cNvSpPr>
              <p:nvPr/>
            </p:nvSpPr>
            <p:spPr bwMode="auto">
              <a:xfrm>
                <a:off x="1576388" y="744537"/>
                <a:ext cx="261937" cy="163512"/>
              </a:xfrm>
              <a:custGeom>
                <a:avLst/>
                <a:gdLst>
                  <a:gd name="T0" fmla="*/ 234 w 728"/>
                  <a:gd name="T1" fmla="*/ 284 h 452"/>
                  <a:gd name="T2" fmla="*/ 292 w 728"/>
                  <a:gd name="T3" fmla="*/ 284 h 452"/>
                  <a:gd name="T4" fmla="*/ 359 w 728"/>
                  <a:gd name="T5" fmla="*/ 351 h 452"/>
                  <a:gd name="T6" fmla="*/ 401 w 728"/>
                  <a:gd name="T7" fmla="*/ 368 h 452"/>
                  <a:gd name="T8" fmla="*/ 434 w 728"/>
                  <a:gd name="T9" fmla="*/ 351 h 452"/>
                  <a:gd name="T10" fmla="*/ 660 w 728"/>
                  <a:gd name="T11" fmla="*/ 134 h 452"/>
                  <a:gd name="T12" fmla="*/ 694 w 728"/>
                  <a:gd name="T13" fmla="*/ 167 h 452"/>
                  <a:gd name="T14" fmla="*/ 710 w 728"/>
                  <a:gd name="T15" fmla="*/ 175 h 452"/>
                  <a:gd name="T16" fmla="*/ 727 w 728"/>
                  <a:gd name="T17" fmla="*/ 159 h 452"/>
                  <a:gd name="T18" fmla="*/ 727 w 728"/>
                  <a:gd name="T19" fmla="*/ 33 h 452"/>
                  <a:gd name="T20" fmla="*/ 719 w 728"/>
                  <a:gd name="T21" fmla="*/ 8 h 452"/>
                  <a:gd name="T22" fmla="*/ 694 w 728"/>
                  <a:gd name="T23" fmla="*/ 0 h 452"/>
                  <a:gd name="T24" fmla="*/ 568 w 728"/>
                  <a:gd name="T25" fmla="*/ 0 h 452"/>
                  <a:gd name="T26" fmla="*/ 551 w 728"/>
                  <a:gd name="T27" fmla="*/ 8 h 452"/>
                  <a:gd name="T28" fmla="*/ 551 w 728"/>
                  <a:gd name="T29" fmla="*/ 33 h 452"/>
                  <a:gd name="T30" fmla="*/ 585 w 728"/>
                  <a:gd name="T31" fmla="*/ 58 h 452"/>
                  <a:gd name="T32" fmla="*/ 426 w 728"/>
                  <a:gd name="T33" fmla="*/ 217 h 452"/>
                  <a:gd name="T34" fmla="*/ 401 w 728"/>
                  <a:gd name="T35" fmla="*/ 225 h 452"/>
                  <a:gd name="T36" fmla="*/ 368 w 728"/>
                  <a:gd name="T37" fmla="*/ 217 h 452"/>
                  <a:gd name="T38" fmla="*/ 292 w 728"/>
                  <a:gd name="T39" fmla="*/ 142 h 452"/>
                  <a:gd name="T40" fmla="*/ 234 w 728"/>
                  <a:gd name="T41" fmla="*/ 142 h 452"/>
                  <a:gd name="T42" fmla="*/ 8 w 728"/>
                  <a:gd name="T43" fmla="*/ 359 h 452"/>
                  <a:gd name="T44" fmla="*/ 0 w 728"/>
                  <a:gd name="T45" fmla="*/ 393 h 452"/>
                  <a:gd name="T46" fmla="*/ 8 w 728"/>
                  <a:gd name="T47" fmla="*/ 426 h 452"/>
                  <a:gd name="T48" fmla="*/ 25 w 728"/>
                  <a:gd name="T49" fmla="*/ 435 h 452"/>
                  <a:gd name="T50" fmla="*/ 83 w 728"/>
                  <a:gd name="T51" fmla="*/ 435 h 452"/>
                  <a:gd name="T52" fmla="*/ 234 w 728"/>
                  <a:gd name="T53" fmla="*/ 284 h 452"/>
                  <a:gd name="T54" fmla="*/ 234 w 728"/>
                  <a:gd name="T55" fmla="*/ 284 h 452"/>
                  <a:gd name="T56" fmla="*/ 234 w 728"/>
                  <a:gd name="T57" fmla="*/ 28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8" h="452">
                    <a:moveTo>
                      <a:pt x="234" y="284"/>
                    </a:moveTo>
                    <a:cubicBezTo>
                      <a:pt x="250" y="267"/>
                      <a:pt x="276" y="267"/>
                      <a:pt x="292" y="284"/>
                    </a:cubicBezTo>
                    <a:cubicBezTo>
                      <a:pt x="359" y="351"/>
                      <a:pt x="359" y="351"/>
                      <a:pt x="359" y="351"/>
                    </a:cubicBezTo>
                    <a:cubicBezTo>
                      <a:pt x="376" y="368"/>
                      <a:pt x="384" y="368"/>
                      <a:pt x="401" y="368"/>
                    </a:cubicBezTo>
                    <a:cubicBezTo>
                      <a:pt x="418" y="368"/>
                      <a:pt x="426" y="368"/>
                      <a:pt x="434" y="351"/>
                    </a:cubicBezTo>
                    <a:cubicBezTo>
                      <a:pt x="660" y="134"/>
                      <a:pt x="660" y="134"/>
                      <a:pt x="660" y="134"/>
                    </a:cubicBezTo>
                    <a:cubicBezTo>
                      <a:pt x="694" y="167"/>
                      <a:pt x="694" y="167"/>
                      <a:pt x="694" y="167"/>
                    </a:cubicBezTo>
                    <a:cubicBezTo>
                      <a:pt x="702" y="175"/>
                      <a:pt x="710" y="175"/>
                      <a:pt x="710" y="175"/>
                    </a:cubicBezTo>
                    <a:cubicBezTo>
                      <a:pt x="719" y="175"/>
                      <a:pt x="727" y="167"/>
                      <a:pt x="727" y="159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25"/>
                      <a:pt x="727" y="16"/>
                      <a:pt x="719" y="8"/>
                    </a:cubicBezTo>
                    <a:cubicBezTo>
                      <a:pt x="710" y="0"/>
                      <a:pt x="702" y="0"/>
                      <a:pt x="694" y="0"/>
                    </a:cubicBezTo>
                    <a:cubicBezTo>
                      <a:pt x="568" y="0"/>
                      <a:pt x="568" y="0"/>
                      <a:pt x="568" y="0"/>
                    </a:cubicBezTo>
                    <a:cubicBezTo>
                      <a:pt x="560" y="0"/>
                      <a:pt x="551" y="0"/>
                      <a:pt x="551" y="8"/>
                    </a:cubicBezTo>
                    <a:cubicBezTo>
                      <a:pt x="543" y="16"/>
                      <a:pt x="551" y="25"/>
                      <a:pt x="551" y="33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426" y="217"/>
                      <a:pt x="426" y="217"/>
                      <a:pt x="426" y="217"/>
                    </a:cubicBezTo>
                    <a:cubicBezTo>
                      <a:pt x="426" y="225"/>
                      <a:pt x="409" y="225"/>
                      <a:pt x="401" y="225"/>
                    </a:cubicBezTo>
                    <a:cubicBezTo>
                      <a:pt x="393" y="225"/>
                      <a:pt x="376" y="225"/>
                      <a:pt x="368" y="217"/>
                    </a:cubicBezTo>
                    <a:cubicBezTo>
                      <a:pt x="292" y="142"/>
                      <a:pt x="292" y="142"/>
                      <a:pt x="292" y="142"/>
                    </a:cubicBezTo>
                    <a:cubicBezTo>
                      <a:pt x="276" y="125"/>
                      <a:pt x="250" y="125"/>
                      <a:pt x="234" y="142"/>
                    </a:cubicBezTo>
                    <a:cubicBezTo>
                      <a:pt x="8" y="359"/>
                      <a:pt x="8" y="359"/>
                      <a:pt x="8" y="359"/>
                    </a:cubicBezTo>
                    <a:cubicBezTo>
                      <a:pt x="0" y="368"/>
                      <a:pt x="0" y="384"/>
                      <a:pt x="0" y="393"/>
                    </a:cubicBezTo>
                    <a:cubicBezTo>
                      <a:pt x="0" y="410"/>
                      <a:pt x="0" y="418"/>
                      <a:pt x="8" y="426"/>
                    </a:cubicBezTo>
                    <a:cubicBezTo>
                      <a:pt x="25" y="435"/>
                      <a:pt x="25" y="435"/>
                      <a:pt x="25" y="435"/>
                    </a:cubicBezTo>
                    <a:cubicBezTo>
                      <a:pt x="41" y="451"/>
                      <a:pt x="67" y="451"/>
                      <a:pt x="83" y="435"/>
                    </a:cubicBezTo>
                    <a:lnTo>
                      <a:pt x="234" y="284"/>
                    </a:lnTo>
                    <a:close/>
                    <a:moveTo>
                      <a:pt x="234" y="284"/>
                    </a:moveTo>
                    <a:lnTo>
                      <a:pt x="234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  <p:sp>
            <p:nvSpPr>
              <p:cNvPr id="22" name="Freeform 16"/>
              <p:cNvSpPr>
                <a:spLocks noChangeArrowheads="1"/>
              </p:cNvSpPr>
              <p:nvPr/>
            </p:nvSpPr>
            <p:spPr bwMode="auto">
              <a:xfrm>
                <a:off x="1569458" y="688424"/>
                <a:ext cx="334962" cy="331788"/>
              </a:xfrm>
              <a:custGeom>
                <a:avLst/>
                <a:gdLst>
                  <a:gd name="T0" fmla="*/ 887 w 929"/>
                  <a:gd name="T1" fmla="*/ 0 h 921"/>
                  <a:gd name="T2" fmla="*/ 836 w 929"/>
                  <a:gd name="T3" fmla="*/ 50 h 921"/>
                  <a:gd name="T4" fmla="*/ 836 w 929"/>
                  <a:gd name="T5" fmla="*/ 837 h 921"/>
                  <a:gd name="T6" fmla="*/ 51 w 929"/>
                  <a:gd name="T7" fmla="*/ 837 h 921"/>
                  <a:gd name="T8" fmla="*/ 0 w 929"/>
                  <a:gd name="T9" fmla="*/ 878 h 921"/>
                  <a:gd name="T10" fmla="*/ 51 w 929"/>
                  <a:gd name="T11" fmla="*/ 920 h 921"/>
                  <a:gd name="T12" fmla="*/ 887 w 929"/>
                  <a:gd name="T13" fmla="*/ 920 h 921"/>
                  <a:gd name="T14" fmla="*/ 928 w 929"/>
                  <a:gd name="T15" fmla="*/ 878 h 921"/>
                  <a:gd name="T16" fmla="*/ 928 w 929"/>
                  <a:gd name="T17" fmla="*/ 50 h 921"/>
                  <a:gd name="T18" fmla="*/ 887 w 929"/>
                  <a:gd name="T19" fmla="*/ 0 h 921"/>
                  <a:gd name="T20" fmla="*/ 887 w 929"/>
                  <a:gd name="T21" fmla="*/ 0 h 921"/>
                  <a:gd name="T22" fmla="*/ 887 w 929"/>
                  <a:gd name="T23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9" h="921">
                    <a:moveTo>
                      <a:pt x="887" y="0"/>
                    </a:moveTo>
                    <a:cubicBezTo>
                      <a:pt x="862" y="0"/>
                      <a:pt x="836" y="26"/>
                      <a:pt x="836" y="50"/>
                    </a:cubicBezTo>
                    <a:cubicBezTo>
                      <a:pt x="836" y="837"/>
                      <a:pt x="836" y="837"/>
                      <a:pt x="836" y="837"/>
                    </a:cubicBezTo>
                    <a:cubicBezTo>
                      <a:pt x="51" y="837"/>
                      <a:pt x="51" y="837"/>
                      <a:pt x="51" y="837"/>
                    </a:cubicBezTo>
                    <a:cubicBezTo>
                      <a:pt x="26" y="837"/>
                      <a:pt x="0" y="853"/>
                      <a:pt x="0" y="878"/>
                    </a:cubicBezTo>
                    <a:cubicBezTo>
                      <a:pt x="0" y="903"/>
                      <a:pt x="26" y="920"/>
                      <a:pt x="51" y="920"/>
                    </a:cubicBezTo>
                    <a:cubicBezTo>
                      <a:pt x="887" y="920"/>
                      <a:pt x="887" y="920"/>
                      <a:pt x="887" y="920"/>
                    </a:cubicBezTo>
                    <a:cubicBezTo>
                      <a:pt x="912" y="920"/>
                      <a:pt x="928" y="903"/>
                      <a:pt x="928" y="878"/>
                    </a:cubicBezTo>
                    <a:cubicBezTo>
                      <a:pt x="928" y="50"/>
                      <a:pt x="928" y="50"/>
                      <a:pt x="928" y="50"/>
                    </a:cubicBezTo>
                    <a:cubicBezTo>
                      <a:pt x="928" y="26"/>
                      <a:pt x="903" y="0"/>
                      <a:pt x="887" y="0"/>
                    </a:cubicBezTo>
                    <a:close/>
                    <a:moveTo>
                      <a:pt x="887" y="0"/>
                    </a:move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+mn-ea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参考资料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5148634" y="1296020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000" b="1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介绍</a:t>
            </a: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AutoNum type="arabicPlain" startAt="3"/>
              <a:defRPr/>
            </a:pP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 smtClea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 smtClea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200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3020747" y="1218044"/>
            <a:ext cx="2623449" cy="2786281"/>
            <a:chOff x="4516955" y="1649312"/>
            <a:chExt cx="3553454" cy="3791975"/>
          </a:xfrm>
        </p:grpSpPr>
        <p:sp>
          <p:nvSpPr>
            <p:cNvPr id="3" name="Freeform 414"/>
            <p:cNvSpPr>
              <a:spLocks noEditPoints="1"/>
            </p:cNvSpPr>
            <p:nvPr/>
          </p:nvSpPr>
          <p:spPr bwMode="auto">
            <a:xfrm>
              <a:off x="4516955" y="2019261"/>
              <a:ext cx="3159167" cy="3168902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6"/>
            <p:cNvSpPr>
              <a:spLocks/>
            </p:cNvSpPr>
            <p:nvPr/>
          </p:nvSpPr>
          <p:spPr bwMode="auto">
            <a:xfrm>
              <a:off x="5553785" y="4725728"/>
              <a:ext cx="545187" cy="598732"/>
            </a:xfrm>
            <a:custGeom>
              <a:avLst/>
              <a:gdLst>
                <a:gd name="T0" fmla="*/ 15 w 47"/>
                <a:gd name="T1" fmla="*/ 0 h 52"/>
                <a:gd name="T2" fmla="*/ 0 w 47"/>
                <a:gd name="T3" fmla="*/ 44 h 52"/>
                <a:gd name="T4" fmla="*/ 47 w 47"/>
                <a:gd name="T5" fmla="*/ 52 h 52"/>
                <a:gd name="T6" fmla="*/ 47 w 47"/>
                <a:gd name="T7" fmla="*/ 5 h 52"/>
                <a:gd name="T8" fmla="*/ 15 w 4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15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5" y="49"/>
                    <a:pt x="31" y="52"/>
                    <a:pt x="47" y="5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6" y="5"/>
                    <a:pt x="25" y="3"/>
                    <a:pt x="15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17"/>
            <p:cNvSpPr>
              <a:spLocks/>
            </p:cNvSpPr>
            <p:nvPr/>
          </p:nvSpPr>
          <p:spPr bwMode="auto">
            <a:xfrm>
              <a:off x="5071878" y="1902435"/>
              <a:ext cx="793442" cy="754501"/>
            </a:xfrm>
            <a:custGeom>
              <a:avLst/>
              <a:gdLst>
                <a:gd name="T0" fmla="*/ 28 w 69"/>
                <a:gd name="T1" fmla="*/ 65 h 65"/>
                <a:gd name="T2" fmla="*/ 69 w 69"/>
                <a:gd name="T3" fmla="*/ 46 h 65"/>
                <a:gd name="T4" fmla="*/ 60 w 69"/>
                <a:gd name="T5" fmla="*/ 0 h 65"/>
                <a:gd name="T6" fmla="*/ 0 w 69"/>
                <a:gd name="T7" fmla="*/ 27 h 65"/>
                <a:gd name="T8" fmla="*/ 28 w 6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28" y="65"/>
                  </a:moveTo>
                  <a:cubicBezTo>
                    <a:pt x="40" y="55"/>
                    <a:pt x="54" y="49"/>
                    <a:pt x="69" y="4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5"/>
                    <a:pt x="17" y="14"/>
                    <a:pt x="0" y="27"/>
                  </a:cubicBezTo>
                  <a:lnTo>
                    <a:pt x="28" y="65"/>
                  </a:ln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18"/>
            <p:cNvSpPr>
              <a:spLocks/>
            </p:cNvSpPr>
            <p:nvPr/>
          </p:nvSpPr>
          <p:spPr bwMode="auto">
            <a:xfrm>
              <a:off x="6537069" y="3265404"/>
              <a:ext cx="1533340" cy="2175883"/>
            </a:xfrm>
            <a:custGeom>
              <a:avLst/>
              <a:gdLst>
                <a:gd name="T0" fmla="*/ 65 w 133"/>
                <a:gd name="T1" fmla="*/ 29 h 188"/>
                <a:gd name="T2" fmla="*/ 0 w 133"/>
                <a:gd name="T3" fmla="*/ 124 h 188"/>
                <a:gd name="T4" fmla="*/ 26 w 133"/>
                <a:gd name="T5" fmla="*/ 188 h 188"/>
                <a:gd name="T6" fmla="*/ 133 w 133"/>
                <a:gd name="T7" fmla="*/ 29 h 188"/>
                <a:gd name="T8" fmla="*/ 131 w 133"/>
                <a:gd name="T9" fmla="*/ 0 h 188"/>
                <a:gd name="T10" fmla="*/ 63 w 133"/>
                <a:gd name="T11" fmla="*/ 12 h 188"/>
                <a:gd name="T12" fmla="*/ 65 w 133"/>
                <a:gd name="T13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420"/>
            <p:cNvSpPr>
              <a:spLocks/>
            </p:cNvSpPr>
            <p:nvPr/>
          </p:nvSpPr>
          <p:spPr bwMode="auto">
            <a:xfrm>
              <a:off x="6293682" y="1649312"/>
              <a:ext cx="1635562" cy="1504133"/>
            </a:xfrm>
            <a:custGeom>
              <a:avLst/>
              <a:gdLst>
                <a:gd name="T0" fmla="*/ 11 w 142"/>
                <a:gd name="T1" fmla="*/ 0 h 130"/>
                <a:gd name="T2" fmla="*/ 0 w 142"/>
                <a:gd name="T3" fmla="*/ 67 h 130"/>
                <a:gd name="T4" fmla="*/ 78 w 142"/>
                <a:gd name="T5" fmla="*/ 130 h 130"/>
                <a:gd name="T6" fmla="*/ 142 w 142"/>
                <a:gd name="T7" fmla="*/ 105 h 130"/>
                <a:gd name="T8" fmla="*/ 11 w 142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rgbClr val="18BEBA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3715" y="826636"/>
            <a:ext cx="2786309" cy="837695"/>
            <a:chOff x="6655890" y="1130073"/>
            <a:chExt cx="3774048" cy="1140057"/>
          </a:xfrm>
        </p:grpSpPr>
        <p:grpSp>
          <p:nvGrpSpPr>
            <p:cNvPr id="11" name="组合 10"/>
            <p:cNvGrpSpPr/>
            <p:nvPr/>
          </p:nvGrpSpPr>
          <p:grpSpPr>
            <a:xfrm>
              <a:off x="7789419" y="1130073"/>
              <a:ext cx="2640519" cy="649105"/>
              <a:chOff x="7860852" y="1152157"/>
              <a:chExt cx="4314929" cy="649105"/>
            </a:xfrm>
          </p:grpSpPr>
          <p:sp>
            <p:nvSpPr>
              <p:cNvPr id="13" name="文本框 32"/>
              <p:cNvSpPr txBox="1"/>
              <p:nvPr/>
            </p:nvSpPr>
            <p:spPr>
              <a:xfrm>
                <a:off x="7860852" y="1152157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讨论选题</a:t>
                </a:r>
              </a:p>
            </p:txBody>
          </p:sp>
          <p:sp>
            <p:nvSpPr>
              <p:cNvPr id="14" name="矩形 1"/>
              <p:cNvSpPr>
                <a:spLocks noChangeArrowheads="1"/>
              </p:cNvSpPr>
              <p:nvPr/>
            </p:nvSpPr>
            <p:spPr bwMode="auto">
              <a:xfrm>
                <a:off x="7874298" y="1466169"/>
                <a:ext cx="4301483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小组进行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6655890" y="1449859"/>
              <a:ext cx="1075765" cy="820271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66365" y="3703877"/>
            <a:ext cx="2633429" cy="948386"/>
            <a:chOff x="6280220" y="5045836"/>
            <a:chExt cx="3566972" cy="1290700"/>
          </a:xfrm>
        </p:grpSpPr>
        <p:sp>
          <p:nvSpPr>
            <p:cNvPr id="26" name="任意多边形 25"/>
            <p:cNvSpPr/>
            <p:nvPr/>
          </p:nvSpPr>
          <p:spPr>
            <a:xfrm>
              <a:off x="6280220" y="5045836"/>
              <a:ext cx="860611" cy="820270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611" h="820270">
                  <a:moveTo>
                    <a:pt x="0" y="0"/>
                  </a:moveTo>
                  <a:lnTo>
                    <a:pt x="174811" y="806823"/>
                  </a:lnTo>
                  <a:lnTo>
                    <a:pt x="860611" y="806823"/>
                  </a:lnTo>
                  <a:lnTo>
                    <a:pt x="860611" y="820270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78998" y="5513269"/>
              <a:ext cx="2668194" cy="823267"/>
              <a:chOff x="7860852" y="1089543"/>
              <a:chExt cx="4360154" cy="823267"/>
            </a:xfrm>
          </p:grpSpPr>
          <p:sp>
            <p:nvSpPr>
              <p:cNvPr id="28" name="文本框 62"/>
              <p:cNvSpPr txBox="1"/>
              <p:nvPr/>
            </p:nvSpPr>
            <p:spPr>
              <a:xfrm>
                <a:off x="7860852" y="1089543"/>
                <a:ext cx="258024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游戏制作</a:t>
                </a:r>
              </a:p>
            </p:txBody>
          </p:sp>
          <p:sp>
            <p:nvSpPr>
              <p:cNvPr id="29" name="矩形 1"/>
              <p:cNvSpPr>
                <a:spLocks noChangeArrowheads="1"/>
              </p:cNvSpPr>
              <p:nvPr/>
            </p:nvSpPr>
            <p:spPr bwMode="auto">
              <a:xfrm>
                <a:off x="7874301" y="1368283"/>
                <a:ext cx="4346705" cy="544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小组共同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游戏测试审核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4319" y="3279189"/>
            <a:ext cx="2756174" cy="637169"/>
            <a:chOff x="927184" y="4467863"/>
            <a:chExt cx="3733230" cy="867151"/>
          </a:xfrm>
        </p:grpSpPr>
        <p:grpSp>
          <p:nvGrpSpPr>
            <p:cNvPr id="31" name="组合 30"/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33" name="文本框 35"/>
              <p:cNvSpPr txBox="1"/>
              <p:nvPr/>
            </p:nvSpPr>
            <p:spPr>
              <a:xfrm>
                <a:off x="1445155" y="1471874"/>
                <a:ext cx="3149509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马易安</a:t>
                </a:r>
              </a:p>
            </p:txBody>
          </p:sp>
          <p:sp>
            <p:nvSpPr>
              <p:cNvPr id="34" name="矩形 1"/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36376" y="978538"/>
            <a:ext cx="7348981" cy="2794137"/>
            <a:chOff x="1634309" y="1336805"/>
            <a:chExt cx="9954177" cy="3802668"/>
          </a:xfrm>
        </p:grpSpPr>
        <p:grpSp>
          <p:nvGrpSpPr>
            <p:cNvPr id="36" name="组合 35"/>
            <p:cNvGrpSpPr/>
            <p:nvPr/>
          </p:nvGrpSpPr>
          <p:grpSpPr>
            <a:xfrm>
              <a:off x="1634309" y="1336805"/>
              <a:ext cx="9954177" cy="3802668"/>
              <a:chOff x="1390466" y="1515015"/>
              <a:chExt cx="15776755" cy="3802668"/>
            </a:xfrm>
          </p:grpSpPr>
          <p:sp>
            <p:nvSpPr>
              <p:cNvPr id="38" name="文本框 66"/>
              <p:cNvSpPr txBox="1"/>
              <p:nvPr/>
            </p:nvSpPr>
            <p:spPr>
              <a:xfrm>
                <a:off x="1390466" y="1515015"/>
                <a:ext cx="3149510" cy="39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pPr algn="r"/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汪诗怡</a:t>
                </a:r>
              </a:p>
            </p:txBody>
          </p:sp>
          <p:sp>
            <p:nvSpPr>
              <p:cNvPr id="39" name="矩形 1"/>
              <p:cNvSpPr>
                <a:spLocks noChangeArrowheads="1"/>
              </p:cNvSpPr>
              <p:nvPr/>
            </p:nvSpPr>
            <p:spPr bwMode="auto">
              <a:xfrm>
                <a:off x="13143067" y="4354289"/>
                <a:ext cx="4024154" cy="963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</a:p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项目计划</a:t>
                </a:r>
                <a:endPara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开场动画设计</a:t>
                </a:r>
                <a:endPara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3631416" y="1551710"/>
              <a:ext cx="1385047" cy="86061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小组任务分配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418">
            <a:extLst>
              <a:ext uri="{FF2B5EF4-FFF2-40B4-BE49-F238E27FC236}">
                <a16:creationId xmlns="" xmlns:a16="http://schemas.microsoft.com/office/drawing/2014/main" id="{2D14A684-4E02-4118-8D18-869774EBD8D7}"/>
              </a:ext>
            </a:extLst>
          </p:cNvPr>
          <p:cNvSpPr>
            <a:spLocks/>
          </p:cNvSpPr>
          <p:nvPr/>
        </p:nvSpPr>
        <p:spPr bwMode="auto">
          <a:xfrm rot="20203661">
            <a:off x="4912054" y="2036721"/>
            <a:ext cx="1246646" cy="1586974"/>
          </a:xfrm>
          <a:custGeom>
            <a:avLst/>
            <a:gdLst>
              <a:gd name="T0" fmla="*/ 65 w 133"/>
              <a:gd name="T1" fmla="*/ 29 h 188"/>
              <a:gd name="T2" fmla="*/ 0 w 133"/>
              <a:gd name="T3" fmla="*/ 124 h 188"/>
              <a:gd name="T4" fmla="*/ 26 w 133"/>
              <a:gd name="T5" fmla="*/ 188 h 188"/>
              <a:gd name="T6" fmla="*/ 133 w 133"/>
              <a:gd name="T7" fmla="*/ 29 h 188"/>
              <a:gd name="T8" fmla="*/ 131 w 133"/>
              <a:gd name="T9" fmla="*/ 0 h 188"/>
              <a:gd name="T10" fmla="*/ 63 w 133"/>
              <a:gd name="T11" fmla="*/ 12 h 188"/>
              <a:gd name="T12" fmla="*/ 65 w 133"/>
              <a:gd name="T13" fmla="*/ 29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8BEBA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06474C07-2925-4EC5-A492-4AD1BCEFB991}"/>
              </a:ext>
            </a:extLst>
          </p:cNvPr>
          <p:cNvGrpSpPr/>
          <p:nvPr/>
        </p:nvGrpSpPr>
        <p:grpSpPr>
          <a:xfrm flipH="1">
            <a:off x="5847660" y="2601390"/>
            <a:ext cx="2685350" cy="677799"/>
            <a:chOff x="927184" y="4467863"/>
            <a:chExt cx="3733230" cy="867151"/>
          </a:xfrm>
        </p:grpSpPr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07738ACD-1AAF-4711-B7FC-EF93C328E060}"/>
                </a:ext>
              </a:extLst>
            </p:cNvPr>
            <p:cNvGrpSpPr/>
            <p:nvPr/>
          </p:nvGrpSpPr>
          <p:grpSpPr>
            <a:xfrm>
              <a:off x="927184" y="4721181"/>
              <a:ext cx="2547542" cy="613833"/>
              <a:chOff x="556968" y="1471874"/>
              <a:chExt cx="4037696" cy="613833"/>
            </a:xfrm>
          </p:grpSpPr>
          <p:sp>
            <p:nvSpPr>
              <p:cNvPr id="47" name="文本框 35">
                <a:extLst>
                  <a:ext uri="{FF2B5EF4-FFF2-40B4-BE49-F238E27FC236}">
                    <a16:creationId xmlns="" xmlns:a16="http://schemas.microsoft.com/office/drawing/2014/main" id="{B899CAD1-1651-456E-909E-AE83905296CC}"/>
                  </a:ext>
                </a:extLst>
              </p:cNvPr>
              <p:cNvSpPr txBox="1"/>
              <p:nvPr/>
            </p:nvSpPr>
            <p:spPr>
              <a:xfrm>
                <a:off x="1445155" y="1471874"/>
                <a:ext cx="3149509" cy="374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方正正大黑简体" panose="02000000000000000000" pitchFamily="2" charset="-122"/>
                    <a:ea typeface="方正正大黑简体" panose="02000000000000000000" pitchFamily="2" charset="-122"/>
                  </a:defRPr>
                </a:lvl1pPr>
              </a:lstStyle>
              <a:p>
                <a:r>
                  <a:rPr lang="zh-CN" altLang="en-US" sz="1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王淑慧</a:t>
                </a:r>
              </a:p>
            </p:txBody>
          </p:sp>
          <p:sp>
            <p:nvSpPr>
              <p:cNvPr id="48" name="矩形 1">
                <a:extLst>
                  <a:ext uri="{FF2B5EF4-FFF2-40B4-BE49-F238E27FC236}">
                    <a16:creationId xmlns="" xmlns:a16="http://schemas.microsoft.com/office/drawing/2014/main" id="{84C16F3C-655E-43EC-BB78-EC4FC80D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68" y="1750614"/>
                <a:ext cx="4037696" cy="335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31">
              <a:extLst>
                <a:ext uri="{FF2B5EF4-FFF2-40B4-BE49-F238E27FC236}">
                  <a16:creationId xmlns="" xmlns:a16="http://schemas.microsoft.com/office/drawing/2014/main" id="{C49D0FBF-FDD3-4C6A-992D-7FF9729BECF1}"/>
                </a:ext>
              </a:extLst>
            </p:cNvPr>
            <p:cNvSpPr/>
            <p:nvPr/>
          </p:nvSpPr>
          <p:spPr>
            <a:xfrm flipH="1">
              <a:off x="3450179" y="4467863"/>
              <a:ext cx="1210235" cy="52443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9D9DCFC-298F-4825-8C4D-939134096A9F}"/>
              </a:ext>
            </a:extLst>
          </p:cNvPr>
          <p:cNvSpPr txBox="1"/>
          <p:nvPr/>
        </p:nvSpPr>
        <p:spPr>
          <a:xfrm>
            <a:off x="2021331" y="127323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人物场景设计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关卡模式设计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AFA2DCB-E66B-4E14-B3F3-860D80781D68}"/>
              </a:ext>
            </a:extLst>
          </p:cNvPr>
          <p:cNvSpPr txBox="1"/>
          <p:nvPr/>
        </p:nvSpPr>
        <p:spPr>
          <a:xfrm>
            <a:off x="1973852" y="3747257"/>
            <a:ext cx="10310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无尽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模式设计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6551" y="647948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96.77/100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59852" y="3183772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96.75/100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83325" y="2462890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评分：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96.75/100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1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 rot="5400000">
            <a:off x="633133" y="1727423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534981" y="2258254"/>
            <a:ext cx="3754245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28710" y="1302495"/>
            <a:ext cx="3312368" cy="9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游戏的主要用户在</a:t>
            </a:r>
            <a:r>
              <a:rPr lang="en-US" altLang="zh-CN" sz="1400" dirty="0"/>
              <a:t>14-30</a:t>
            </a:r>
            <a:r>
              <a:rPr lang="zh-CN" altLang="en-US" sz="1400" dirty="0"/>
              <a:t>岁左右，核心的用户群以学生和上班族为主；主力用户为学生，对于游戏她们兴趣很广，想法很独特，喜爱有创意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272725" y="2808188"/>
            <a:ext cx="3168353" cy="11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/>
            <a:r>
              <a:rPr lang="zh-CN" altLang="en-US" sz="1400" dirty="0"/>
              <a:t>年轻的我们，对于游戏有目的的选择，知道自己需要什么，会更加理性、务实，会在游戏时间上倾注；渴望具有挑战性，刺激性，用以打发无聊时间。寻找游戏的快节奏，以刺激、满足感为主</a:t>
            </a:r>
            <a:r>
              <a:rPr lang="zh-CN" altLang="en-US" sz="900" dirty="0"/>
              <a:t>。</a:t>
            </a:r>
            <a:endParaRPr lang="zh-CN" altLang="en-US" sz="882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974" y="958641"/>
            <a:ext cx="2763926" cy="35584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SubTitle_2"/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用户分析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燕尾形 3">
            <a:extLst>
              <a:ext uri="{FF2B5EF4-FFF2-40B4-BE49-F238E27FC236}">
                <a16:creationId xmlns="" xmlns:a16="http://schemas.microsoft.com/office/drawing/2014/main" id="{60554901-14D3-4DEB-AF64-71FC2BDA6424}"/>
              </a:ext>
            </a:extLst>
          </p:cNvPr>
          <p:cNvSpPr/>
          <p:nvPr/>
        </p:nvSpPr>
        <p:spPr>
          <a:xfrm rot="5400000">
            <a:off x="715118" y="3499561"/>
            <a:ext cx="353296" cy="549599"/>
          </a:xfrm>
          <a:prstGeom prst="chevron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D53593A6-C3E2-4301-9340-263E848615CE}"/>
              </a:ext>
            </a:extLst>
          </p:cNvPr>
          <p:cNvCxnSpPr>
            <a:cxnSpLocks/>
          </p:cNvCxnSpPr>
          <p:nvPr/>
        </p:nvCxnSpPr>
        <p:spPr>
          <a:xfrm>
            <a:off x="616966" y="4030392"/>
            <a:ext cx="3672260" cy="0"/>
          </a:xfrm>
          <a:prstGeom prst="line">
            <a:avLst/>
          </a:prstGeom>
          <a:ln>
            <a:solidFill>
              <a:srgbClr val="18BEBA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93460" y="1222992"/>
            <a:ext cx="1665528" cy="1665961"/>
          </a:xfrm>
          <a:prstGeom prst="ellipse">
            <a:avLst/>
          </a:prstGeom>
          <a:noFill/>
          <a:ln w="317500">
            <a:solidFill>
              <a:srgbClr val="18B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80620" y="1423042"/>
            <a:ext cx="1269810" cy="1270141"/>
          </a:xfrm>
          <a:prstGeom prst="ellipse">
            <a:avLst/>
          </a:prstGeom>
          <a:noFill/>
          <a:ln w="6350">
            <a:solidFill>
              <a:srgbClr val="20C9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弧形 4"/>
          <p:cNvSpPr/>
          <p:nvPr/>
        </p:nvSpPr>
        <p:spPr>
          <a:xfrm rot="1419601">
            <a:off x="3684798" y="1226027"/>
            <a:ext cx="1663738" cy="1664172"/>
          </a:xfrm>
          <a:prstGeom prst="arc">
            <a:avLst>
              <a:gd name="adj1" fmla="val 16200000"/>
              <a:gd name="adj2" fmla="val 74557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弧形 5"/>
          <p:cNvSpPr/>
          <p:nvPr/>
        </p:nvSpPr>
        <p:spPr>
          <a:xfrm rot="6836891">
            <a:off x="3684581" y="1224103"/>
            <a:ext cx="1664172" cy="1663738"/>
          </a:xfrm>
          <a:prstGeom prst="arc">
            <a:avLst>
              <a:gd name="adj1" fmla="val 16200000"/>
              <a:gd name="adj2" fmla="val 19713747"/>
            </a:avLst>
          </a:prstGeom>
          <a:ln w="317500">
            <a:solidFill>
              <a:srgbClr val="20C9F8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弧形 6"/>
          <p:cNvSpPr/>
          <p:nvPr/>
        </p:nvSpPr>
        <p:spPr>
          <a:xfrm rot="10285779">
            <a:off x="3677557" y="1226027"/>
            <a:ext cx="1663738" cy="1664172"/>
          </a:xfrm>
          <a:prstGeom prst="arc">
            <a:avLst>
              <a:gd name="adj1" fmla="val 16200000"/>
              <a:gd name="adj2" fmla="val 18837964"/>
            </a:avLst>
          </a:prstGeom>
          <a:ln w="317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29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标题 11"/>
          <p:cNvSpPr txBox="1"/>
          <p:nvPr/>
        </p:nvSpPr>
        <p:spPr>
          <a:xfrm>
            <a:off x="3547411" y="1651867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标题 11"/>
          <p:cNvSpPr txBox="1"/>
          <p:nvPr/>
        </p:nvSpPr>
        <p:spPr>
          <a:xfrm>
            <a:off x="5134674" y="175435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标题 11"/>
          <p:cNvSpPr txBox="1"/>
          <p:nvPr/>
        </p:nvSpPr>
        <p:spPr>
          <a:xfrm>
            <a:off x="4923039" y="249862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15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标题 11"/>
          <p:cNvSpPr txBox="1"/>
          <p:nvPr/>
        </p:nvSpPr>
        <p:spPr>
          <a:xfrm>
            <a:off x="4129408" y="2710318"/>
            <a:ext cx="370362" cy="208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标题 11"/>
          <p:cNvSpPr txBox="1"/>
          <p:nvPr/>
        </p:nvSpPr>
        <p:spPr>
          <a:xfrm>
            <a:off x="1116186" y="1433468"/>
            <a:ext cx="758853" cy="4200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1"/>
          <p:cNvSpPr txBox="1"/>
          <p:nvPr/>
        </p:nvSpPr>
        <p:spPr>
          <a:xfrm>
            <a:off x="1805596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用户在游戏中是寻找满足感的，但也要给一定的难度，挫败用户的好胜心里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1"/>
          <p:cNvSpPr txBox="1"/>
          <p:nvPr/>
        </p:nvSpPr>
        <p:spPr>
          <a:xfrm>
            <a:off x="1260202" y="2389105"/>
            <a:ext cx="614837" cy="42002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标题 11"/>
          <p:cNvSpPr txBox="1"/>
          <p:nvPr/>
        </p:nvSpPr>
        <p:spPr>
          <a:xfrm>
            <a:off x="1805596" y="2442028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简单、有趣、容易获得满足感，可以有效的支配游戏时间并能在游戏间获得快乐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1"/>
          <p:cNvSpPr txBox="1"/>
          <p:nvPr/>
        </p:nvSpPr>
        <p:spPr>
          <a:xfrm>
            <a:off x="5235990" y="1276378"/>
            <a:ext cx="1119883" cy="42002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1"/>
          <p:cNvSpPr txBox="1"/>
          <p:nvPr/>
        </p:nvSpPr>
        <p:spPr>
          <a:xfrm>
            <a:off x="5964680" y="1486391"/>
            <a:ext cx="1603797" cy="5855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游戏的目的是寻找满足感，应该为用户设置特殊身份，特殊标志满足幻想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标题 11"/>
          <p:cNvSpPr txBox="1"/>
          <p:nvPr/>
        </p:nvSpPr>
        <p:spPr>
          <a:xfrm>
            <a:off x="5469295" y="2314753"/>
            <a:ext cx="687814" cy="4200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9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5964680" y="2442028"/>
            <a:ext cx="1603797" cy="585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游戏一定要承载一定的故事，这些故事并且都是大众熟知的，让用户有身历其境的感觉</a:t>
            </a:r>
            <a:endParaRPr lang="zh-CN" altLang="en-US" sz="1029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6226" y="3625426"/>
            <a:ext cx="6270690" cy="565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行为也开始向年轻化发展，希望自己在游戏空间活动其他需求，例如：体现自我价值、炫耀、得到认可等；游戏平台是提供一个自我满足、自我展示的平台，满足的过程中，最大化的凸显用户在游戏中的价值才是最重要的</a:t>
            </a:r>
            <a:r>
              <a:rPr lang="zh-CN" altLang="en-US" sz="102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1"/>
            </p:custDataLst>
          </p:nvPr>
        </p:nvSpPr>
        <p:spPr>
          <a:xfrm>
            <a:off x="467071" y="234447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63996DF-CBE0-417F-8F7F-DEDB6F5DE3AD}"/>
              </a:ext>
            </a:extLst>
          </p:cNvPr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SubTitle_2">
            <a:extLst>
              <a:ext uri="{FF2B5EF4-FFF2-40B4-BE49-F238E27FC236}">
                <a16:creationId xmlns="" xmlns:a16="http://schemas.microsoft.com/office/drawing/2014/main" id="{16258BC5-40ED-48CB-8062-7D93170AF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795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游戏意义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4AA8049-9956-45AB-AA05-D33B7A312D2E}"/>
              </a:ext>
            </a:extLst>
          </p:cNvPr>
          <p:cNvSpPr/>
          <p:nvPr/>
        </p:nvSpPr>
        <p:spPr>
          <a:xfrm>
            <a:off x="540122" y="1152004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从用户使用移动设备玩游戏的类型上看，比较轻度的跑酷休闲类游戏依然是主要游戏类型，其用户占比均超过了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从产品针对的用户群体来说，跑酷游戏主要针对大量使用时间碎片化、付费能力较低的用户。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游戏类型的多元化发展有利于满足不同用户群体的不同诉求，同时促进了游戏玩法的差异化发展和创新，进而对行业的健康发展和良性竞争也起到了积极意义。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3817848-CA30-4925-A793-54BA9D28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44" y="0"/>
            <a:ext cx="476438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6740821" y="1626028"/>
            <a:ext cx="1748573" cy="2959866"/>
            <a:chOff x="6858016" y="1659315"/>
            <a:chExt cx="1784289" cy="3020460"/>
          </a:xfrm>
        </p:grpSpPr>
        <p:grpSp>
          <p:nvGrpSpPr>
            <p:cNvPr id="3" name="Group 49"/>
            <p:cNvGrpSpPr/>
            <p:nvPr/>
          </p:nvGrpSpPr>
          <p:grpSpPr>
            <a:xfrm>
              <a:off x="6858016" y="3357568"/>
              <a:ext cx="1766287" cy="1322207"/>
              <a:chOff x="6858016" y="3357568"/>
              <a:chExt cx="1766287" cy="1322207"/>
            </a:xfrm>
          </p:grpSpPr>
          <p:sp>
            <p:nvSpPr>
              <p:cNvPr id="9" name="Rectangle 22"/>
              <p:cNvSpPr/>
              <p:nvPr/>
            </p:nvSpPr>
            <p:spPr>
              <a:xfrm>
                <a:off x="6858016" y="3643320"/>
                <a:ext cx="1766287" cy="103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正如阿甘一样，不停奔跑锲而不舍，跑过一切障碍与烦恼。在手游这个大流中，愿所有的跑酷游戏都能奔跑不息，巩固跑酷游戏在业界的一席之地。</a:t>
                </a: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7280697" y="3357568"/>
                <a:ext cx="80347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未来发展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/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/>
          </p:nvSpPr>
          <p:spPr>
            <a:xfrm rot="13500000">
              <a:off x="8038271" y="2095995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AutoShape 16"/>
            <p:cNvSpPr/>
            <p:nvPr/>
          </p:nvSpPr>
          <p:spPr bwMode="auto">
            <a:xfrm>
              <a:off x="7612858" y="2194848"/>
              <a:ext cx="45678" cy="463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4753263" y="1202680"/>
            <a:ext cx="1730932" cy="3518957"/>
            <a:chOff x="4786314" y="1227299"/>
            <a:chExt cx="1766287" cy="3590998"/>
          </a:xfrm>
        </p:grpSpPr>
        <p:grpSp>
          <p:nvGrpSpPr>
            <p:cNvPr id="12" name="Group 48"/>
            <p:cNvGrpSpPr/>
            <p:nvPr/>
          </p:nvGrpSpPr>
          <p:grpSpPr>
            <a:xfrm>
              <a:off x="4786314" y="3357568"/>
              <a:ext cx="1766287" cy="1460729"/>
              <a:chOff x="4786314" y="3357568"/>
              <a:chExt cx="1766287" cy="1460729"/>
            </a:xfrm>
          </p:grpSpPr>
          <p:sp>
            <p:nvSpPr>
              <p:cNvPr id="26" name="Rectangle 20"/>
              <p:cNvSpPr/>
              <p:nvPr/>
            </p:nvSpPr>
            <p:spPr>
              <a:xfrm>
                <a:off x="4786314" y="3643320"/>
                <a:ext cx="1766287" cy="1174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碎片化时间的合理利用。跑酷游戏以休闲娱乐为主，每次游戏花费时间较少，稍有空余便可以玩。上班坐地铁的时候，购物小歇时刻，甚至上厕所也可以玩。</a:t>
                </a:r>
              </a:p>
              <a:p>
                <a:endParaRPr lang="zh-CN" altLang="en-US" sz="882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5228337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盛行原因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" name="Rectangle 9"/>
            <p:cNvSpPr/>
            <p:nvPr/>
          </p:nvSpPr>
          <p:spPr>
            <a:xfrm rot="2700000">
              <a:off x="5016887" y="1659315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Rectangle 14"/>
            <p:cNvSpPr/>
            <p:nvPr/>
          </p:nvSpPr>
          <p:spPr>
            <a:xfrm rot="8100000">
              <a:off x="5954712" y="122729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5357818" y="2000246"/>
              <a:ext cx="366050" cy="366676"/>
              <a:chOff x="5519041" y="1071552"/>
              <a:chExt cx="366050" cy="366676"/>
            </a:xfrm>
            <a:solidFill>
              <a:schemeClr val="accent4"/>
            </a:solidFill>
          </p:grpSpPr>
          <p:sp>
            <p:nvSpPr>
              <p:cNvPr id="16" name="AutoShape 18"/>
              <p:cNvSpPr/>
              <p:nvPr/>
            </p:nvSpPr>
            <p:spPr bwMode="auto">
              <a:xfrm>
                <a:off x="5519041" y="1071552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AutoShape 19"/>
              <p:cNvSpPr/>
              <p:nvPr/>
            </p:nvSpPr>
            <p:spPr bwMode="auto">
              <a:xfrm>
                <a:off x="5599134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8" name="AutoShape 20"/>
              <p:cNvSpPr/>
              <p:nvPr/>
            </p:nvSpPr>
            <p:spPr bwMode="auto">
              <a:xfrm>
                <a:off x="5599134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9" name="AutoShape 21"/>
              <p:cNvSpPr/>
              <p:nvPr/>
            </p:nvSpPr>
            <p:spPr bwMode="auto">
              <a:xfrm>
                <a:off x="5599134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0" name="AutoShape 22"/>
              <p:cNvSpPr/>
              <p:nvPr/>
            </p:nvSpPr>
            <p:spPr bwMode="auto">
              <a:xfrm>
                <a:off x="5679227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1" name="AutoShape 23"/>
              <p:cNvSpPr/>
              <p:nvPr/>
            </p:nvSpPr>
            <p:spPr bwMode="auto">
              <a:xfrm>
                <a:off x="5679227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2" name="AutoShape 24"/>
              <p:cNvSpPr/>
              <p:nvPr/>
            </p:nvSpPr>
            <p:spPr bwMode="auto">
              <a:xfrm>
                <a:off x="5679227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3" name="AutoShape 25"/>
              <p:cNvSpPr/>
              <p:nvPr/>
            </p:nvSpPr>
            <p:spPr bwMode="auto">
              <a:xfrm>
                <a:off x="5759321" y="1323722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4" name="AutoShape 26"/>
              <p:cNvSpPr/>
              <p:nvPr/>
            </p:nvSpPr>
            <p:spPr bwMode="auto">
              <a:xfrm>
                <a:off x="5759321" y="1266155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5" name="AutoShape 27"/>
              <p:cNvSpPr/>
              <p:nvPr/>
            </p:nvSpPr>
            <p:spPr bwMode="auto">
              <a:xfrm>
                <a:off x="5759321" y="1209213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08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/>
        </p:nvGrpSpPr>
        <p:grpSpPr>
          <a:xfrm>
            <a:off x="640758" y="1626025"/>
            <a:ext cx="1495455" cy="3006034"/>
            <a:chOff x="633357" y="1659313"/>
            <a:chExt cx="1526000" cy="3067574"/>
          </a:xfrm>
        </p:grpSpPr>
        <p:grpSp>
          <p:nvGrpSpPr>
            <p:cNvPr id="29" name="Group 46"/>
            <p:cNvGrpSpPr/>
            <p:nvPr/>
          </p:nvGrpSpPr>
          <p:grpSpPr>
            <a:xfrm>
              <a:off x="633357" y="3357568"/>
              <a:ext cx="1526000" cy="1369319"/>
              <a:chOff x="633357" y="3357568"/>
              <a:chExt cx="1526000" cy="1369319"/>
            </a:xfrm>
          </p:grpSpPr>
          <p:sp>
            <p:nvSpPr>
              <p:cNvPr id="33" name="Rectangle 16"/>
              <p:cNvSpPr/>
              <p:nvPr/>
            </p:nvSpPr>
            <p:spPr>
              <a:xfrm>
                <a:off x="633357" y="3643320"/>
                <a:ext cx="1526000" cy="108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年一款名为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神庙逃亡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的游戏进入中国大陆，跑酷游戏迅速进入人们视野，成为近年来最热门的手游类型之一。</a:t>
                </a:r>
              </a:p>
            </p:txBody>
          </p:sp>
          <p:sp>
            <p:nvSpPr>
              <p:cNvPr id="34" name="Rectangle 17"/>
              <p:cNvSpPr/>
              <p:nvPr/>
            </p:nvSpPr>
            <p:spPr>
              <a:xfrm>
                <a:off x="987845" y="3357568"/>
                <a:ext cx="803478" cy="2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跑酷盛行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/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57"/>
          <p:cNvGrpSpPr/>
          <p:nvPr/>
        </p:nvGrpSpPr>
        <p:grpSpPr>
          <a:xfrm>
            <a:off x="2522961" y="593137"/>
            <a:ext cx="2371241" cy="4131474"/>
            <a:chOff x="2554002" y="605279"/>
            <a:chExt cx="2419674" cy="4216055"/>
          </a:xfrm>
        </p:grpSpPr>
        <p:grpSp>
          <p:nvGrpSpPr>
            <p:cNvPr id="36" name="Group 47"/>
            <p:cNvGrpSpPr/>
            <p:nvPr/>
          </p:nvGrpSpPr>
          <p:grpSpPr>
            <a:xfrm>
              <a:off x="2695537" y="3357568"/>
              <a:ext cx="1766287" cy="1463766"/>
              <a:chOff x="2695537" y="3357568"/>
              <a:chExt cx="1766287" cy="1463766"/>
            </a:xfrm>
          </p:grpSpPr>
          <p:sp>
            <p:nvSpPr>
              <p:cNvPr id="40" name="Rectangle 18"/>
              <p:cNvSpPr/>
              <p:nvPr/>
            </p:nvSpPr>
            <p:spPr>
              <a:xfrm>
                <a:off x="2695537" y="3627839"/>
                <a:ext cx="1766287" cy="1193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跑酷游戏源于跑酷运动，带给玩家极限的刺激体验和成就感，挑战性十足</a:t>
                </a:r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在跑酷游戏中，上手是容易的，但随着你技能的提高，游戏的难度也逐渐提供，以保证你自始至终需要全情投入。</a:t>
                </a:r>
              </a:p>
            </p:txBody>
          </p:sp>
          <p:sp>
            <p:nvSpPr>
              <p:cNvPr id="41" name="Rectangle 19"/>
              <p:cNvSpPr/>
              <p:nvPr/>
            </p:nvSpPr>
            <p:spPr>
              <a:xfrm>
                <a:off x="3060202" y="3357568"/>
                <a:ext cx="803478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跑酷起源</a:t>
                </a:r>
                <a:endParaRPr lang="en-US" sz="117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/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/>
          </p:nvSpPr>
          <p:spPr bwMode="auto">
            <a:xfrm>
              <a:off x="4653303" y="605279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08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1"/>
            </p:custDataLst>
          </p:nvPr>
        </p:nvSpPr>
        <p:spPr>
          <a:xfrm>
            <a:off x="352449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A7824A8A-E9DB-49EB-85A8-0265F56D9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4" y="1835151"/>
            <a:ext cx="661533" cy="66153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4A791EFC-2C45-424C-9305-B539BAB32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11" y="1920695"/>
            <a:ext cx="635292" cy="4904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BBFFEFF1-D561-43E1-98EE-D36DA273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98" y="1832365"/>
            <a:ext cx="566678" cy="56667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9D9AE30E-3A30-4A53-AA93-E4B75AC7A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2356" y="1929930"/>
            <a:ext cx="703670" cy="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141648" y="1043585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4098" y="2525821"/>
            <a:ext cx="3817550" cy="149748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006" y="3106084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473" y="1602306"/>
            <a:ext cx="32449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084" y="1260600"/>
            <a:ext cx="4294742" cy="889096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Visual Studio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观看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Unity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网上的教程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查询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CSDN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546" y="2779860"/>
            <a:ext cx="4264743" cy="116609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Visual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，制作一个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的跑酷游戏</a:t>
            </a: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角色设置在界面的左侧，移动摄像机与场景地图，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随机刷障碍物，角色与障碍物相撞则游戏结束。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949" y="4333793"/>
            <a:ext cx="1136861" cy="260013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12426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9.pptx1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自定义</PresentationFormat>
  <Paragraphs>168</Paragraphs>
  <Slides>21</Slides>
  <Notes>16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/>
  <dc:description>锐旗设计；https://9ppt.taobao.com</dc:description>
  <cp:lastModifiedBy/>
  <cp:revision>1</cp:revision>
  <dcterms:modified xsi:type="dcterms:W3CDTF">2019-03-19T03:06:04Z</dcterms:modified>
</cp:coreProperties>
</file>